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56" r:id="rId5"/>
    <p:sldId id="364" r:id="rId6"/>
    <p:sldId id="401" r:id="rId7"/>
    <p:sldId id="402" r:id="rId8"/>
    <p:sldId id="403" r:id="rId9"/>
    <p:sldId id="404" r:id="rId10"/>
    <p:sldId id="417" r:id="rId11"/>
    <p:sldId id="418" r:id="rId12"/>
    <p:sldId id="365" r:id="rId13"/>
    <p:sldId id="407" r:id="rId14"/>
    <p:sldId id="423" r:id="rId15"/>
    <p:sldId id="424" r:id="rId16"/>
    <p:sldId id="425" r:id="rId17"/>
    <p:sldId id="426" r:id="rId18"/>
    <p:sldId id="427" r:id="rId19"/>
    <p:sldId id="432" r:id="rId20"/>
    <p:sldId id="433" r:id="rId21"/>
    <p:sldId id="434" r:id="rId22"/>
    <p:sldId id="429" r:id="rId23"/>
    <p:sldId id="411" r:id="rId24"/>
    <p:sldId id="430" r:id="rId25"/>
    <p:sldId id="412" r:id="rId26"/>
    <p:sldId id="437" r:id="rId27"/>
    <p:sldId id="438" r:id="rId28"/>
    <p:sldId id="439" r:id="rId29"/>
    <p:sldId id="440" r:id="rId30"/>
    <p:sldId id="447" r:id="rId31"/>
    <p:sldId id="436" r:id="rId32"/>
    <p:sldId id="441" r:id="rId33"/>
    <p:sldId id="442" r:id="rId34"/>
    <p:sldId id="443" r:id="rId35"/>
    <p:sldId id="444" r:id="rId36"/>
    <p:sldId id="445" r:id="rId37"/>
    <p:sldId id="446" r:id="rId38"/>
    <p:sldId id="413" r:id="rId39"/>
    <p:sldId id="406" r:id="rId40"/>
    <p:sldId id="422" r:id="rId41"/>
    <p:sldId id="421" r:id="rId4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A50"/>
    <a:srgbClr val="004B87"/>
    <a:srgbClr val="569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6" autoAdjust="0"/>
    <p:restoredTop sz="71049" autoAdjust="0"/>
  </p:normalViewPr>
  <p:slideViewPr>
    <p:cSldViewPr snapToGrid="0">
      <p:cViewPr varScale="1">
        <p:scale>
          <a:sx n="81" d="100"/>
          <a:sy n="81" d="100"/>
        </p:scale>
        <p:origin x="163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6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7" cy="49869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C5D0F006-2A79-4A31-9E39-6A20FF5B8927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7" cy="498691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9"/>
            <a:ext cx="2949787" cy="498691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49862CD7-1D28-4B06-A831-9BD481A461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48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62CD7-1D28-4B06-A831-9BD481A4611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619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acknowledge that this land we meet on today is the traditional lands for the Kaurna people and that we respect their spiritual relationship with their country. </a:t>
            </a:r>
          </a:p>
          <a:p>
            <a:r>
              <a:rPr lang="en-AU" dirty="0"/>
              <a:t>We also acknowledge the Kaurna people as the custodians of the greater Adelaide region and that their cultural and heritage beliefs are still as important to the living Kaurna people today. </a:t>
            </a:r>
          </a:p>
          <a:p>
            <a:r>
              <a:rPr lang="en-AU" dirty="0"/>
              <a:t>We pay respect to Elders both past and present. </a:t>
            </a:r>
          </a:p>
          <a:p>
            <a:r>
              <a:rPr lang="en-AU" dirty="0"/>
              <a:t>We recognise that the Aboriginal youth are the future generation to carry on Aboriginal Leaders Legacies. </a:t>
            </a:r>
          </a:p>
          <a:p>
            <a:r>
              <a:rPr lang="en-AU" dirty="0"/>
              <a:t>We acknowledge all Aboriginal and Torres Strait Islander people Australia wide.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62CD7-1D28-4B06-A831-9BD481A4611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27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887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722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194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235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E24F7-4493-4E89-854F-FF13AF2F6F8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10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E24F7-4493-4E89-854F-FF13AF2F6F89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968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7035800"/>
          </a:xfrm>
          <a:prstGeom prst="rect">
            <a:avLst/>
          </a:prstGeom>
          <a:solidFill>
            <a:srgbClr val="4DA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41400" y="1020763"/>
            <a:ext cx="6134100" cy="20272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algn="l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Uniting in the City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41400" y="4043363"/>
            <a:ext cx="5448300" cy="1600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algn="l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Gary Neave</a:t>
            </a:r>
          </a:p>
          <a:p>
            <a:pPr algn="l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Executive</a:t>
            </a:r>
          </a:p>
          <a:p>
            <a:pPr algn="l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August 2016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8824" r="3905" b="6654"/>
          <a:stretch/>
        </p:blipFill>
        <p:spPr>
          <a:xfrm>
            <a:off x="7923600" y="5333999"/>
            <a:ext cx="3913200" cy="12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4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54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6859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40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096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3"/>
          <p:cNvSpPr txBox="1">
            <a:spLocks noGrp="1"/>
          </p:cNvSpPr>
          <p:nvPr>
            <p:ph type="title"/>
          </p:nvPr>
        </p:nvSpPr>
        <p:spPr>
          <a:xfrm>
            <a:off x="1254034" y="470262"/>
            <a:ext cx="10099766" cy="6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83"/>
          <p:cNvSpPr txBox="1">
            <a:spLocks noGrp="1"/>
          </p:cNvSpPr>
          <p:nvPr>
            <p:ph type="body" idx="2"/>
          </p:nvPr>
        </p:nvSpPr>
        <p:spPr>
          <a:xfrm>
            <a:off x="838200" y="2481263"/>
            <a:ext cx="10515600" cy="340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41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5600" y="225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55600" y="16859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583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54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56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16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54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6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8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04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A0991F-A093-47A0-82CC-84515320DB90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3EFDD-87E4-43D7-8F44-5C57AEFA54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14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1" y="5439433"/>
            <a:ext cx="3174999" cy="9102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35467" y="6540048"/>
            <a:ext cx="12462933" cy="660400"/>
          </a:xfrm>
          <a:prstGeom prst="rect">
            <a:avLst/>
          </a:prstGeom>
          <a:solidFill>
            <a:srgbClr val="4DA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65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rvicesaustralia.gov.au/how-to-apply-for-child-support-assessment?context=2191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dss.gov.au/child-support-guide/2/4/4/10#reportable_fringe_benefits" TargetMode="External"/><Relationship Id="rId7" Type="http://schemas.openxmlformats.org/officeDocument/2006/relationships/hyperlink" Target="https://guides.dss.gov.au/child-support-guide/2/4/4/10#reportable_superannuation_contributions" TargetMode="External"/><Relationship Id="rId2" Type="http://schemas.openxmlformats.org/officeDocument/2006/relationships/hyperlink" Target="https://guides.dss.gov.au/child-support-guide/2/4/4/10#taxable_inc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uides.dss.gov.au/child-support-guide/2/4/4/10#specified_tax_free_pensions" TargetMode="External"/><Relationship Id="rId5" Type="http://schemas.openxmlformats.org/officeDocument/2006/relationships/hyperlink" Target="https://guides.dss.gov.au/child-support-guide/2/4/4/10#total_net_investment_loss" TargetMode="External"/><Relationship Id="rId4" Type="http://schemas.openxmlformats.org/officeDocument/2006/relationships/hyperlink" Target="https://guides.dss.gov.au/child-support-guide/2/4/4/10#target_foreign_incom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www.unitingcommunities.org/" TargetMode="External"/><Relationship Id="rId4" Type="http://schemas.openxmlformats.org/officeDocument/2006/relationships/hyperlink" Target="mailto:lawcentre@unitingcommunities.org" TargetMode="External"/><Relationship Id="rId9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dss.gov.au/child-support-guide" TargetMode="External"/><Relationship Id="rId2" Type="http://schemas.openxmlformats.org/officeDocument/2006/relationships/hyperlink" Target="https://www.fcfcoa.gov.a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1020763"/>
            <a:ext cx="10395226" cy="2636837"/>
          </a:xfrm>
          <a:prstGeom prst="rect">
            <a:avLst/>
          </a:prstGeom>
        </p:spPr>
        <p:txBody>
          <a:bodyPr/>
          <a:lstStyle/>
          <a:p>
            <a:br>
              <a:rPr lang="en-AU" sz="5400" dirty="0">
                <a:solidFill>
                  <a:schemeClr val="bg1"/>
                </a:solidFill>
              </a:rPr>
            </a:br>
            <a:r>
              <a:rPr lang="en-AU" sz="5400" dirty="0">
                <a:solidFill>
                  <a:schemeClr val="bg1"/>
                </a:solidFill>
              </a:rPr>
              <a:t>Family Law &amp; Child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41400" y="4165600"/>
            <a:ext cx="5448300" cy="160020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chemeClr val="bg1"/>
                </a:solidFill>
              </a:rPr>
              <a:t>Presented by Tanya Wundke, Senior Lawyer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Advice, Advocacy &amp; Assistance for People negotiating the family law &amp; child support systems – </a:t>
            </a:r>
            <a:r>
              <a:rPr lang="en-US" b="1" dirty="0">
                <a:solidFill>
                  <a:srgbClr val="FF0000"/>
                </a:solidFill>
              </a:rPr>
              <a:t>PH:  (08) 8202 5960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© 2023 Tanya Wundke &amp; Uniting Communities Law Centre</a:t>
            </a:r>
            <a:endParaRPr lang="en-AU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671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E618-0C42-61A0-F834-AED5CA55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Major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15CE6-4D68-2ABF-C413-9AC1F4A09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AU" sz="3200" dirty="0"/>
              <a:t>Introduced in 1988-89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AU" sz="2200" dirty="0"/>
              <a:t> </a:t>
            </a:r>
            <a:r>
              <a:rPr lang="en-AU" sz="2200" i="1" dirty="0"/>
              <a:t>Child Support (Registration &amp; Collection) Act 1988 </a:t>
            </a:r>
            <a:r>
              <a:rPr lang="en-AU" sz="2200" dirty="0"/>
              <a:t>(</a:t>
            </a:r>
            <a:r>
              <a:rPr lang="en-AU" sz="2200" dirty="0" err="1"/>
              <a:t>Cth</a:t>
            </a:r>
            <a:r>
              <a:rPr lang="en-AU" sz="2200" dirty="0"/>
              <a:t>)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AU" i="1" dirty="0"/>
              <a:t>Register and collect periodic payments arising from assessments, agreements and court orders;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AU" i="1" dirty="0"/>
              <a:t>Mechanism to object to and seek AAT and judicial review of child support decisions.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AU" sz="2200" dirty="0"/>
              <a:t> </a:t>
            </a:r>
            <a:r>
              <a:rPr lang="en-AU" sz="2200" i="1" dirty="0"/>
              <a:t>Child Support (Assessment) Act 1989 </a:t>
            </a:r>
            <a:r>
              <a:rPr lang="en-AU" sz="2200" dirty="0"/>
              <a:t>(</a:t>
            </a:r>
            <a:r>
              <a:rPr lang="en-AU" sz="2200" dirty="0" err="1"/>
              <a:t>Cth</a:t>
            </a:r>
            <a:r>
              <a:rPr lang="en-AU" sz="2200" dirty="0"/>
              <a:t>)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AU" i="1" dirty="0"/>
              <a:t>Mathematical formula assessments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AU" i="1" dirty="0"/>
              <a:t>Administrative mechanisms to change the assessment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AU" i="1" dirty="0"/>
              <a:t>Child Support Agreements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AU" sz="2200" dirty="0"/>
              <a:t> Services Australia – Child Support* administer these Acts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AU" sz="2200" dirty="0"/>
              <a:t> Calculates the child support payment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AU" sz="2200" dirty="0"/>
              <a:t> Collects and transfers the payments [if case = agency collect]</a:t>
            </a:r>
          </a:p>
          <a:p>
            <a:pPr marL="1828800" lvl="4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sz="1600" dirty="0"/>
              <a:t>* Formerly the Department of Human Services – Child Support &amp; before that the Child Support Agency</a:t>
            </a:r>
          </a:p>
        </p:txBody>
      </p:sp>
    </p:spTree>
    <p:extLst>
      <p:ext uri="{BB962C8B-B14F-4D97-AF65-F5344CB8AC3E}">
        <p14:creationId xmlns:p14="http://schemas.microsoft.com/office/powerpoint/2010/main" val="183620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54B6-A663-5BB2-FB2F-83F7621A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Should your client apply for child support??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E9610-C9E4-2BA1-F7AE-F33D4691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Short answer = YES – clients are always financially better off if they receive child support + their Centrelink entitlements:</a:t>
            </a:r>
          </a:p>
          <a:p>
            <a:pPr lvl="1"/>
            <a:r>
              <a:rPr lang="en-AU" dirty="0"/>
              <a:t>Law of Australia = Centrelink = top up – not alternative to child support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Connection between FTBA and child support!!!</a:t>
            </a:r>
          </a:p>
          <a:p>
            <a:pPr lvl="1"/>
            <a:r>
              <a:rPr lang="en-AU" dirty="0"/>
              <a:t>FTBA entitlement is determined by reference to a </a:t>
            </a:r>
            <a:r>
              <a:rPr lang="en-AU" u="sng" dirty="0"/>
              <a:t>registered</a:t>
            </a:r>
            <a:r>
              <a:rPr lang="en-AU" dirty="0"/>
              <a:t> child support case</a:t>
            </a:r>
          </a:p>
          <a:p>
            <a:pPr lvl="1"/>
            <a:r>
              <a:rPr lang="en-AU" dirty="0"/>
              <a:t>Private arrangement between parents will not be taken into account by Centrelink</a:t>
            </a:r>
          </a:p>
          <a:p>
            <a:pPr lvl="1"/>
            <a:r>
              <a:rPr lang="en-AU" dirty="0"/>
              <a:t>No registered child support case = risk of FTBA at minimum rate</a:t>
            </a:r>
          </a:p>
        </p:txBody>
      </p:sp>
    </p:spTree>
    <p:extLst>
      <p:ext uri="{BB962C8B-B14F-4D97-AF65-F5344CB8AC3E}">
        <p14:creationId xmlns:p14="http://schemas.microsoft.com/office/powerpoint/2010/main" val="285193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9EDC-4E95-F0AD-3DD2-04500395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When not to register a child support case [perhaps??]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A4029-FF87-BDB3-38AF-8987C9C91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the expected recipient of child support has escaped a DV relationship</a:t>
            </a:r>
          </a:p>
          <a:p>
            <a:pPr lvl="1"/>
            <a:r>
              <a:rPr lang="en-AU" dirty="0"/>
              <a:t>Recipient may be able to apply to Centrelink for an exemption from “reasonable maintenance action”</a:t>
            </a:r>
          </a:p>
          <a:p>
            <a:pPr lvl="1"/>
            <a:r>
              <a:rPr lang="en-AU" dirty="0"/>
              <a:t>With exemption recipient will get maximum entitlement to FTBA without the necessity of a registered child support case</a:t>
            </a:r>
          </a:p>
          <a:p>
            <a:r>
              <a:rPr lang="en-AU" dirty="0"/>
              <a:t>Things to know about Centrelink Exemptions:</a:t>
            </a:r>
          </a:p>
          <a:p>
            <a:pPr lvl="1"/>
            <a:r>
              <a:rPr lang="en-AU" dirty="0"/>
              <a:t>Exemptions can only be actioned by Centrelink Social Workers</a:t>
            </a:r>
          </a:p>
          <a:p>
            <a:pPr lvl="1"/>
            <a:r>
              <a:rPr lang="en-AU" dirty="0"/>
              <a:t>They are not necessarily permanent – whilst receiving FTBA, recipients with exemptions are ALWAYS subject to Centrelink reviewing their exemption</a:t>
            </a:r>
          </a:p>
          <a:p>
            <a:pPr lvl="1"/>
            <a:r>
              <a:rPr lang="en-AU" dirty="0"/>
              <a:t>Only the parent who would receive child support can apply for an exemption – a payer of child support cannot apply for exemption even if they were the victim of the DV relationship</a:t>
            </a:r>
          </a:p>
          <a:p>
            <a:r>
              <a:rPr lang="en-AU" dirty="0"/>
              <a:t>Always best to get advice on whether or not to seek exemption</a:t>
            </a:r>
          </a:p>
        </p:txBody>
      </p:sp>
    </p:spTree>
    <p:extLst>
      <p:ext uri="{BB962C8B-B14F-4D97-AF65-F5344CB8AC3E}">
        <p14:creationId xmlns:p14="http://schemas.microsoft.com/office/powerpoint/2010/main" val="44905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C52F-5DA6-9884-63C8-677C6BBC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apply for a Child Support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104C-CEA5-46F3-4281-178E1B5A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41912"/>
            <a:ext cx="10515600" cy="5023262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Online - </a:t>
            </a:r>
            <a:r>
              <a:rPr lang="en-AU" dirty="0">
                <a:hlinkClick r:id="rId2"/>
              </a:rPr>
              <a:t>https://www.servicesaustralia.gov.au/how-to-apply-for-child-support-assessment?context=21911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Tips &amp; Traps </a:t>
            </a:r>
          </a:p>
          <a:p>
            <a:pPr lvl="2"/>
            <a:r>
              <a:rPr lang="en-AU" dirty="0"/>
              <a:t>Receipt Number – issued early with no acknowledgment of successful application</a:t>
            </a:r>
          </a:p>
          <a:p>
            <a:pPr lvl="2"/>
            <a:r>
              <a:rPr lang="en-AU" dirty="0"/>
              <a:t>Will time out if applicant does not have all the info required and leaves for a few minutes</a:t>
            </a:r>
          </a:p>
          <a:p>
            <a:r>
              <a:rPr lang="en-AU" dirty="0"/>
              <a:t>Telephone – Call Services Australia – Child Support on 131 272 [Yes they can do over phone]</a:t>
            </a:r>
          </a:p>
          <a:p>
            <a:r>
              <a:rPr lang="en-AU" dirty="0"/>
              <a:t>No paper application – unless you are TW…. [I have copies]</a:t>
            </a:r>
          </a:p>
          <a:p>
            <a:r>
              <a:rPr lang="en-AU" dirty="0"/>
              <a:t>However the application is made have the following info:</a:t>
            </a:r>
          </a:p>
          <a:p>
            <a:pPr lvl="1"/>
            <a:r>
              <a:rPr lang="en-AU" dirty="0"/>
              <a:t>Applicant’s name and contact details</a:t>
            </a:r>
          </a:p>
          <a:p>
            <a:pPr lvl="1"/>
            <a:r>
              <a:rPr lang="en-AU" dirty="0"/>
              <a:t>Other parent’s name and contact details [as much as you have]</a:t>
            </a:r>
          </a:p>
          <a:p>
            <a:pPr lvl="1"/>
            <a:r>
              <a:rPr lang="en-AU" dirty="0"/>
              <a:t>Names, dates of birth and where each of the children under 18 were born</a:t>
            </a:r>
          </a:p>
          <a:p>
            <a:pPr lvl="1"/>
            <a:r>
              <a:rPr lang="en-AU" dirty="0"/>
              <a:t>The care arrangements for the children [nights of care]</a:t>
            </a:r>
          </a:p>
          <a:p>
            <a:pPr lvl="1"/>
            <a:r>
              <a:rPr lang="en-AU" dirty="0"/>
              <a:t>Bank account details for “agency” collect case </a:t>
            </a:r>
            <a:r>
              <a:rPr lang="en-AU" sz="1900" dirty="0"/>
              <a:t>[BSB, Acc No, Acc Name, Banking Institution]</a:t>
            </a:r>
          </a:p>
          <a:p>
            <a:r>
              <a:rPr lang="en-AU" dirty="0"/>
              <a:t>If your client has little or no info on the other parent… send them to UC </a:t>
            </a:r>
          </a:p>
          <a:p>
            <a:pPr marL="0" indent="0">
              <a:buNone/>
            </a:pPr>
            <a:r>
              <a:rPr lang="en-AU" dirty="0"/>
              <a:t>    PH 8202 5960</a:t>
            </a:r>
          </a:p>
        </p:txBody>
      </p:sp>
    </p:spTree>
    <p:extLst>
      <p:ext uri="{BB962C8B-B14F-4D97-AF65-F5344CB8AC3E}">
        <p14:creationId xmlns:p14="http://schemas.microsoft.com/office/powerpoint/2010/main" val="7837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3C5C-E203-84D7-3172-ED7CA266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if your client’s Application is refused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D32A-2202-2BEE-F71E-E1648784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Short answer = send them to UC – PH 8202 5960</a:t>
            </a:r>
          </a:p>
          <a:p>
            <a:r>
              <a:rPr lang="en-AU" dirty="0"/>
              <a:t>Your client’s application for an administrative assessment of child support may be refused:</a:t>
            </a:r>
          </a:p>
          <a:p>
            <a:pPr lvl="1"/>
            <a:r>
              <a:rPr lang="en-AU" dirty="0"/>
              <a:t>Not enough information re the other parent [contact info; name, DOB]</a:t>
            </a:r>
          </a:p>
          <a:p>
            <a:pPr lvl="1"/>
            <a:r>
              <a:rPr lang="en-AU" dirty="0"/>
              <a:t>No POP [proof of parentage]</a:t>
            </a:r>
          </a:p>
          <a:p>
            <a:pPr lvl="2"/>
            <a:r>
              <a:rPr lang="en-AU" dirty="0"/>
              <a:t>Other parent’s name is not on BC of child/ren</a:t>
            </a:r>
          </a:p>
          <a:p>
            <a:pPr lvl="2"/>
            <a:r>
              <a:rPr lang="en-AU" dirty="0"/>
              <a:t>No other proof that the other parent is the parent</a:t>
            </a:r>
          </a:p>
          <a:p>
            <a:pPr lvl="1"/>
            <a:r>
              <a:rPr lang="en-AU" dirty="0"/>
              <a:t>Your client is not an eligible parent [eligible parent is one who has at least shared care = 35% or more]</a:t>
            </a:r>
          </a:p>
        </p:txBody>
      </p:sp>
    </p:spTree>
    <p:extLst>
      <p:ext uri="{BB962C8B-B14F-4D97-AF65-F5344CB8AC3E}">
        <p14:creationId xmlns:p14="http://schemas.microsoft.com/office/powerpoint/2010/main" val="231601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3B6D-AF0A-C2AB-125D-9D5C5662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Can non-parents apply for a child support case?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46A78-AB9B-D544-6B95-1FF324E49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Short answer is YES</a:t>
            </a:r>
          </a:p>
          <a:p>
            <a:r>
              <a:rPr lang="en-AU" dirty="0"/>
              <a:t>May be another relative of child/ren or someone else [but not if under Youth Court order]</a:t>
            </a:r>
          </a:p>
          <a:p>
            <a:r>
              <a:rPr lang="en-AU" dirty="0"/>
              <a:t>Registrar has to make a threshold decision regarding breakdown of family relationship such that child/ren are now being cared for by person/s other than their parents</a:t>
            </a:r>
          </a:p>
          <a:p>
            <a:r>
              <a:rPr lang="en-AU" dirty="0"/>
              <a:t>If answer is yes then non-parent eligible to receive child support from </a:t>
            </a:r>
            <a:r>
              <a:rPr lang="en-AU" u="sng" dirty="0"/>
              <a:t>both</a:t>
            </a:r>
            <a:r>
              <a:rPr lang="en-AU" dirty="0"/>
              <a:t> parents</a:t>
            </a:r>
          </a:p>
          <a:p>
            <a:r>
              <a:rPr lang="en-AU" dirty="0"/>
              <a:t>Application is made against </a:t>
            </a:r>
            <a:r>
              <a:rPr lang="en-AU" u="sng" dirty="0"/>
              <a:t>both</a:t>
            </a:r>
            <a:r>
              <a:rPr lang="en-AU" dirty="0"/>
              <a:t> parents</a:t>
            </a:r>
          </a:p>
          <a:p>
            <a:r>
              <a:rPr lang="en-AU" dirty="0"/>
              <a:t>Can opt for “agency collect” or “private collect” case or combination of the 2</a:t>
            </a:r>
          </a:p>
          <a:p>
            <a:r>
              <a:rPr lang="en-AU" dirty="0"/>
              <a:t>Different application form</a:t>
            </a:r>
          </a:p>
          <a:p>
            <a:r>
              <a:rPr lang="en-AU" dirty="0"/>
              <a:t>Non-parent carers do </a:t>
            </a:r>
            <a:r>
              <a:rPr lang="en-AU" u="sng" dirty="0"/>
              <a:t>not</a:t>
            </a:r>
            <a:r>
              <a:rPr lang="en-AU" dirty="0"/>
              <a:t> have to take “reasonable maintenance action” to maintain their FTBA entitlement</a:t>
            </a:r>
          </a:p>
          <a:p>
            <a:r>
              <a:rPr lang="en-AU" dirty="0"/>
              <a:t>This can be a bit tricky – so if in doubt send the client for advice to UC</a:t>
            </a:r>
          </a:p>
          <a:p>
            <a:pPr marL="0" indent="0">
              <a:buNone/>
            </a:pPr>
            <a:r>
              <a:rPr lang="en-AU" dirty="0"/>
              <a:t>    PH 8202 5960-</a:t>
            </a:r>
          </a:p>
        </p:txBody>
      </p:sp>
    </p:spTree>
    <p:extLst>
      <p:ext uri="{BB962C8B-B14F-4D97-AF65-F5344CB8AC3E}">
        <p14:creationId xmlns:p14="http://schemas.microsoft.com/office/powerpoint/2010/main" val="323288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5C3D-784E-B6C2-473A-D86A043A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Info used to create a Child Support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22A3-7B5C-6565-AB48-B45176145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r>
              <a:rPr lang="en-AU" dirty="0"/>
              <a:t>ATI [Adjusted Taxable Incomes of both parents]</a:t>
            </a:r>
          </a:p>
          <a:p>
            <a:r>
              <a:rPr lang="en-AU" dirty="0"/>
              <a:t>Self supporter amount [2023 $27,508]</a:t>
            </a:r>
          </a:p>
          <a:p>
            <a:r>
              <a:rPr lang="en-AU" dirty="0"/>
              <a:t>Further deductions due to multi-case discount &amp;/or relevant dependent discount</a:t>
            </a:r>
          </a:p>
          <a:p>
            <a:r>
              <a:rPr lang="en-AU" dirty="0"/>
              <a:t>Care each parent has of each of the children</a:t>
            </a:r>
          </a:p>
          <a:p>
            <a:r>
              <a:rPr lang="en-AU" dirty="0"/>
              <a:t>Ages of each of the children – 3 costs tables:</a:t>
            </a:r>
          </a:p>
          <a:p>
            <a:pPr lvl="1"/>
            <a:r>
              <a:rPr lang="en-AU" dirty="0"/>
              <a:t>under 13 years</a:t>
            </a:r>
          </a:p>
          <a:p>
            <a:pPr lvl="1"/>
            <a:r>
              <a:rPr lang="en-AU" dirty="0"/>
              <a:t>13 years and over</a:t>
            </a:r>
          </a:p>
          <a:p>
            <a:pPr lvl="1"/>
            <a:r>
              <a:rPr lang="en-AU" dirty="0"/>
              <a:t>Mixed [average of under and over]</a:t>
            </a:r>
          </a:p>
        </p:txBody>
      </p:sp>
    </p:spTree>
    <p:extLst>
      <p:ext uri="{BB962C8B-B14F-4D97-AF65-F5344CB8AC3E}">
        <p14:creationId xmlns:p14="http://schemas.microsoft.com/office/powerpoint/2010/main" val="266216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90E7-8BB0-98DB-F247-C2503CFE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 NOTE ON 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F5D12-2541-7792-D38E-729FF80E8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A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A parent’s ATI [adjusted taxable income] is the total of the following components: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003B7D"/>
                </a:solidFill>
                <a:effectLst/>
                <a:latin typeface="Open Sans" panose="020B0606030504020204" pitchFamily="34" charset="0"/>
                <a:hlinkClick r:id="rId2"/>
              </a:rPr>
              <a:t>taxable income for the last relevant year of income</a:t>
            </a:r>
            <a:r>
              <a:rPr lang="en-A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(including overseas income if the parent is a resident of a reciprocating jurisdiction)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003B7D"/>
                </a:solidFill>
                <a:effectLst/>
                <a:latin typeface="Open Sans" panose="020B0606030504020204" pitchFamily="34" charset="0"/>
                <a:hlinkClick r:id="rId3"/>
              </a:rPr>
              <a:t>reportable fringe benefits</a:t>
            </a:r>
            <a:r>
              <a:rPr lang="en-A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total for that year of income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003B7D"/>
                </a:solidFill>
                <a:effectLst/>
                <a:latin typeface="Open Sans" panose="020B0606030504020204" pitchFamily="34" charset="0"/>
                <a:hlinkClick r:id="rId4"/>
              </a:rPr>
              <a:t>target foreign income</a:t>
            </a:r>
            <a:r>
              <a:rPr lang="en-A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for that year of income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the parent's </a:t>
            </a:r>
            <a:r>
              <a:rPr lang="en-AU" b="0" i="0" dirty="0">
                <a:solidFill>
                  <a:srgbClr val="003B7D"/>
                </a:solidFill>
                <a:effectLst/>
                <a:latin typeface="Open Sans" panose="020B0606030504020204" pitchFamily="34" charset="0"/>
                <a:hlinkClick r:id="rId5"/>
              </a:rPr>
              <a:t>total net investment loss</a:t>
            </a:r>
            <a:r>
              <a:rPr lang="en-A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for that year of income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the total of the </a:t>
            </a:r>
            <a:r>
              <a:rPr lang="en-AU" b="0" i="0" dirty="0">
                <a:solidFill>
                  <a:srgbClr val="003B7D"/>
                </a:solidFill>
                <a:effectLst/>
                <a:latin typeface="Open Sans" panose="020B0606030504020204" pitchFamily="34" charset="0"/>
                <a:hlinkClick r:id="rId6"/>
              </a:rPr>
              <a:t>specified tax free pensions or benefits</a:t>
            </a:r>
            <a:r>
              <a:rPr lang="en-A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received in that year of income,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the parent's </a:t>
            </a:r>
            <a:r>
              <a:rPr lang="en-AU" b="0" i="0" dirty="0">
                <a:solidFill>
                  <a:srgbClr val="003B7D"/>
                </a:solidFill>
                <a:effectLst/>
                <a:latin typeface="Open Sans" panose="020B0606030504020204" pitchFamily="34" charset="0"/>
                <a:hlinkClick r:id="rId7"/>
              </a:rPr>
              <a:t>reportable superannuation contributions.</a:t>
            </a:r>
            <a:endParaRPr lang="en-AU" b="0" i="0" dirty="0">
              <a:solidFill>
                <a:srgbClr val="003B7D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AU" b="0" i="0" dirty="0">
                <a:solidFill>
                  <a:srgbClr val="003B7D"/>
                </a:solidFill>
                <a:effectLst/>
                <a:latin typeface="Open Sans" panose="020B0606030504020204" pitchFamily="34" charset="0"/>
              </a:rPr>
              <a:t>							</a:t>
            </a:r>
            <a:r>
              <a:rPr lang="en-AU" sz="1600" dirty="0">
                <a:solidFill>
                  <a:srgbClr val="313131"/>
                </a:solidFill>
                <a:latin typeface="Open Sans" panose="020B0606030504020204" pitchFamily="34" charset="0"/>
              </a:rPr>
              <a:t>Child Support Guide 2.4.4.10</a:t>
            </a:r>
            <a:endParaRPr lang="en-AU" sz="1600" b="0" i="0" dirty="0">
              <a:solidFill>
                <a:srgbClr val="313131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A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NOTE:  Services </a:t>
            </a:r>
            <a:r>
              <a:rPr lang="en-AU" dirty="0">
                <a:solidFill>
                  <a:srgbClr val="313131"/>
                </a:solidFill>
                <a:latin typeface="Open Sans" panose="020B0606030504020204" pitchFamily="34" charset="0"/>
              </a:rPr>
              <a:t>Australia – Child Support use adjusted taxable incomes; a t</a:t>
            </a:r>
            <a:r>
              <a:rPr lang="en-A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axable income may simply be the starting point for the calculation of an adjusted taxable income for child support purposes.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1442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0BBF-57D2-B58B-5802-265580AF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/>
              <a:t>A NOTE ON CARE &amp; CHILD SUPPORT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57E0-EE53-73D0-8695-87A0230E8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The more care a paying parent has the less their child support liability [well mostly]:</a:t>
            </a:r>
          </a:p>
          <a:p>
            <a:r>
              <a:rPr lang="en-AU" dirty="0"/>
              <a:t>0-51 nights per annum [0-13.9%]= 0 discount on child support [less than regular care]</a:t>
            </a:r>
          </a:p>
          <a:p>
            <a:r>
              <a:rPr lang="en-AU" dirty="0"/>
              <a:t>52-127 nights per annum [14 – 34.7%]= 24% costs on Assessment [regular care]</a:t>
            </a:r>
          </a:p>
          <a:p>
            <a:r>
              <a:rPr lang="en-AU" dirty="0"/>
              <a:t>128-237 nights per annum [35 – 64.9%] = 25-75% costs (sliding scale = the more care of the children the less child support will have to be paid) [shared care]</a:t>
            </a:r>
          </a:p>
          <a:p>
            <a:r>
              <a:rPr lang="en-AU" dirty="0"/>
              <a:t>238-313 nights per annum [65 – 85.7%] = 76% costs on Assessment [primary care]</a:t>
            </a:r>
          </a:p>
          <a:p>
            <a:r>
              <a:rPr lang="en-AU" dirty="0"/>
              <a:t>314 -365 nights per annum [86 – 100%] = very minimal % of child support to be paid at 86% sliding scale to nil rate closer to 100% [only if payer’s income is substantially more than payee’s income]</a:t>
            </a:r>
          </a:p>
          <a:p>
            <a:pPr marL="0" indent="0">
              <a:buNone/>
            </a:pPr>
            <a:r>
              <a:rPr lang="en-AU" dirty="0"/>
              <a:t>50/50 shared care arrangement does NOT mean no child support is to be paid </a:t>
            </a:r>
          </a:p>
          <a:p>
            <a:pPr marL="0" indent="0">
              <a:buNone/>
            </a:pPr>
            <a:r>
              <a:rPr lang="en-AU" dirty="0"/>
              <a:t>At 35% or more care a parent can apply for a % of FTBA for eligible children</a:t>
            </a:r>
          </a:p>
          <a:p>
            <a:pPr marL="0" indent="0">
              <a:buNone/>
            </a:pPr>
            <a:r>
              <a:rPr lang="en-AU" dirty="0"/>
              <a:t>FTBA is a benefit that Centrelink will split between the parents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773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9601-79F8-0171-9A8B-E8F9A1E6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read a Child Support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FBAAD-7A63-A026-1ADC-43764000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685925"/>
            <a:ext cx="10515600" cy="477425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Remember:</a:t>
            </a:r>
          </a:p>
          <a:p>
            <a:r>
              <a:rPr lang="en-AU" dirty="0"/>
              <a:t>Line up the Assessments in “Issue date” order</a:t>
            </a:r>
          </a:p>
          <a:p>
            <a:r>
              <a:rPr lang="en-AU" dirty="0"/>
              <a:t>Line up the Assessments in “Assessment Period” order</a:t>
            </a:r>
          </a:p>
          <a:p>
            <a:r>
              <a:rPr lang="en-AU" dirty="0"/>
              <a:t>Compare the daily, weekly, fortnightly, monthly and annual rates between Assessments</a:t>
            </a:r>
          </a:p>
          <a:p>
            <a:r>
              <a:rPr lang="en-AU" dirty="0"/>
              <a:t>Compare the information in the “columns” between Assessments:</a:t>
            </a:r>
          </a:p>
          <a:p>
            <a:pPr lvl="1"/>
            <a:r>
              <a:rPr lang="en-AU" dirty="0" err="1"/>
              <a:t>Eg</a:t>
            </a:r>
            <a:r>
              <a:rPr lang="en-AU" dirty="0"/>
              <a:t> ATI’s, multi-case &amp;/or relevant dependant discount</a:t>
            </a:r>
          </a:p>
          <a:p>
            <a:r>
              <a:rPr lang="en-AU" dirty="0"/>
              <a:t>Compare the ages of the children between Assessments</a:t>
            </a:r>
          </a:p>
          <a:p>
            <a:r>
              <a:rPr lang="en-AU" dirty="0"/>
              <a:t>Compare the care percentages of the children between Assessments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Something will have changed between Assessments to explain the change in child support amount/liability</a:t>
            </a:r>
          </a:p>
          <a:p>
            <a:pPr marL="0" indent="0">
              <a:buNone/>
            </a:pPr>
            <a:r>
              <a:rPr lang="en-AU" dirty="0"/>
              <a:t>Let’s look at one…. Next slide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754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00B050"/>
                </a:solidFill>
              </a:rPr>
              <a:t>Acknowledgement of Country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25" y="1233959"/>
            <a:ext cx="7156704" cy="44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7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A125-C877-9F24-C97A-96A0A71C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25426"/>
            <a:ext cx="9797803" cy="71458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5AEAAA-0F0A-E123-0F1B-6711B964F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153970"/>
              </p:ext>
            </p:extLst>
          </p:nvPr>
        </p:nvGraphicFramePr>
        <p:xfrm>
          <a:off x="355600" y="168592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87661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53217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60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784C840-6746-D9F6-D624-553F0D80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528979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039BB-9514-A2D8-1CEE-BAA36306A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399" y="0"/>
            <a:ext cx="5225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51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C926-639A-8AAB-DF9F-E8398044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Departure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6018-D998-32D3-0F89-4B6D1FFC2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11282"/>
            <a:ext cx="10515600" cy="5082639"/>
          </a:xfrm>
        </p:spPr>
        <p:txBody>
          <a:bodyPr/>
          <a:lstStyle/>
          <a:p>
            <a:endParaRPr lang="en-AU" dirty="0"/>
          </a:p>
          <a:p>
            <a:r>
              <a:rPr lang="en-AU" dirty="0"/>
              <a:t>A Child Support Assessment can be changed [departed from] if the information on the Assessment is incorrect</a:t>
            </a:r>
          </a:p>
          <a:p>
            <a:r>
              <a:rPr lang="en-AU" dirty="0"/>
              <a:t>There are 10 reasons for departure</a:t>
            </a:r>
          </a:p>
          <a:p>
            <a:r>
              <a:rPr lang="en-AU" dirty="0"/>
              <a:t>If the child support periods for departure are within 18 months back or forward this is done by way of Change of Assessment Application [COA] aka “Application to change your assessment Special Circumstances” = administrative process through SA - CS</a:t>
            </a:r>
          </a:p>
          <a:p>
            <a:r>
              <a:rPr lang="en-AU" dirty="0"/>
              <a:t>If the periods for departure are more than 18 months ago… then a court application is necessary </a:t>
            </a:r>
          </a:p>
          <a:p>
            <a:r>
              <a:rPr lang="en-AU" dirty="0"/>
              <a:t>NOTE – the court </a:t>
            </a:r>
            <a:r>
              <a:rPr lang="en-AU" u="sng" dirty="0"/>
              <a:t>cannot</a:t>
            </a:r>
            <a:r>
              <a:rPr lang="en-AU" dirty="0"/>
              <a:t> make orders over periods older than 7 years</a:t>
            </a:r>
          </a:p>
          <a:p>
            <a:r>
              <a:rPr lang="en-AU" dirty="0"/>
              <a:t>The most commonly used reasons are Reasons 2, 3 and 8A = medical and dental expenses, education expenses and investigating incomes and financial resources of parents</a:t>
            </a:r>
          </a:p>
        </p:txBody>
      </p:sp>
    </p:spTree>
    <p:extLst>
      <p:ext uri="{BB962C8B-B14F-4D97-AF65-F5344CB8AC3E}">
        <p14:creationId xmlns:p14="http://schemas.microsoft.com/office/powerpoint/2010/main" val="112389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D9F0619-362C-0CD3-7D4E-0AEB5D8D5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8482" y="0"/>
            <a:ext cx="4049835" cy="714873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3B47A1-3114-0EC2-F3FD-875B9BC4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1800" dirty="0"/>
              <a:t>Departure Applications</a:t>
            </a:r>
            <a:br>
              <a:rPr lang="en-AU" sz="1800" dirty="0"/>
            </a:br>
            <a:r>
              <a:rPr lang="en-AU" sz="1800" dirty="0"/>
              <a:t>* </a:t>
            </a:r>
            <a:r>
              <a:rPr lang="en-AU" sz="1200" dirty="0"/>
              <a:t>Change of Assessment Applications</a:t>
            </a:r>
            <a:br>
              <a:rPr lang="en-AU" sz="1200" dirty="0"/>
            </a:br>
            <a:r>
              <a:rPr lang="en-AU" sz="1200" dirty="0"/>
              <a:t>18 months or under or for future periods</a:t>
            </a:r>
          </a:p>
        </p:txBody>
      </p:sp>
    </p:spTree>
    <p:extLst>
      <p:ext uri="{BB962C8B-B14F-4D97-AF65-F5344CB8AC3E}">
        <p14:creationId xmlns:p14="http://schemas.microsoft.com/office/powerpoint/2010/main" val="99620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F727-FD0C-C49C-A83A-B86AA891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Reason 2 – Medical and dental expenses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F1A94-E58E-65C2-FAC7-926B6BBB72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AU" dirty="0"/>
                  <a:t>Child Support Assessment determines the spread of the basic day-2-day costs of the child/ren between the parents.</a:t>
                </a:r>
              </a:p>
              <a:p>
                <a:r>
                  <a:rPr lang="en-AU" dirty="0"/>
                  <a:t>If however the “gaps” being paid for the child’s medical or dental expenses become a significant impost on the household expenses for the parent paying these “gaps” then that parent can lodge a COA under Reason 2</a:t>
                </a:r>
              </a:p>
              <a:p>
                <a:r>
                  <a:rPr lang="en-AU" dirty="0"/>
                  <a:t>For example, Occupational Therapy; Physiotherapy, medical condition that requires significant out of pocket expenses, orthodontics</a:t>
                </a:r>
              </a:p>
              <a:p>
                <a:r>
                  <a:rPr lang="en-AU" dirty="0"/>
                  <a:t>Must provide evidence of medical condition/dental treatment by treating doctor/specialist [letter is </a:t>
                </a:r>
                <a14:m>
                  <m:oMath xmlns:m="http://schemas.openxmlformats.org/officeDocument/2006/math">
                    <m:r>
                      <a:rPr lang="en-AU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AU" dirty="0"/>
                  <a:t>] + evidence of the gaps [receipts or invoices]</a:t>
                </a:r>
              </a:p>
              <a:p>
                <a:r>
                  <a:rPr lang="en-AU" dirty="0"/>
                  <a:t>Works for both parents here:</a:t>
                </a:r>
              </a:p>
              <a:p>
                <a:pPr lvl="1"/>
                <a:r>
                  <a:rPr lang="en-AU" dirty="0"/>
                  <a:t>if the payer is covering these costs they may get a reduction on their child support liability</a:t>
                </a:r>
              </a:p>
              <a:p>
                <a:pPr lvl="1"/>
                <a:r>
                  <a:rPr lang="en-AU" dirty="0"/>
                  <a:t>If the payee is covering these costs they may get more child support to assist </a:t>
                </a:r>
              </a:p>
              <a:p>
                <a:pPr marL="457200" lvl="1" indent="0">
                  <a:buNone/>
                </a:pPr>
                <a:r>
                  <a:rPr lang="en-AU" dirty="0"/>
                  <a:t>   with these costs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F1A94-E58E-65C2-FAC7-926B6BBB72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0" t="-2104" r="-8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54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FB71-7C07-325D-FBE6-7F72C940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Reason 3 – Private school fees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08163-66DB-EA63-9164-1C94135C97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Child Support Assessment determines the spread of the basic day-2-day costs of the child/ren between the parents – Private school fees are considered to be outside the basic costs.</a:t>
                </a:r>
              </a:p>
              <a:p>
                <a:r>
                  <a:rPr lang="en-AU" dirty="0"/>
                  <a:t>If these fees are being paid for by one parent then that parent can lodge a COA under Reason 3</a:t>
                </a:r>
              </a:p>
              <a:p>
                <a:r>
                  <a:rPr lang="en-AU" dirty="0"/>
                  <a:t>Must provide evidence of joint intention to educate the child/ren privately [enrolment forms signed by both parents = </a:t>
                </a:r>
                <a14:m>
                  <m:oMath xmlns:m="http://schemas.openxmlformats.org/officeDocument/2006/math">
                    <m:r>
                      <a:rPr lang="en-AU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AU" dirty="0"/>
                  <a:t>] + evidence of the fees [receipts or invoices]</a:t>
                </a:r>
              </a:p>
              <a:p>
                <a:r>
                  <a:rPr lang="en-AU" dirty="0"/>
                  <a:t>Works for both parents here:</a:t>
                </a:r>
              </a:p>
              <a:p>
                <a:pPr lvl="1"/>
                <a:r>
                  <a:rPr lang="en-AU" dirty="0"/>
                  <a:t>if the payer is covering these school fees they may get a reduction on their child support liability</a:t>
                </a:r>
              </a:p>
              <a:p>
                <a:pPr lvl="1"/>
                <a:r>
                  <a:rPr lang="en-AU" dirty="0"/>
                  <a:t>If the payee is covering these school fees they may get more child support to assist </a:t>
                </a:r>
              </a:p>
              <a:p>
                <a:pPr marL="457200" lvl="1" indent="0">
                  <a:buNone/>
                </a:pPr>
                <a:r>
                  <a:rPr lang="en-AU" dirty="0"/>
                  <a:t>   with these costs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08163-66DB-EA63-9164-1C94135C9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0" t="-1403" r="-5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96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6F67-7EB0-C29E-4036-9D45F581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Reason 8A – Parent’s income &amp; financial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711DF-3533-18BA-6E5B-202AC4A6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63782"/>
            <a:ext cx="10515600" cy="5332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Child Support Assessment determines the spread of the basic day-2-day costs of the child/ren between the parents, taking into account each parent’s ATI.</a:t>
            </a:r>
          </a:p>
          <a:p>
            <a:r>
              <a:rPr lang="en-AU" dirty="0"/>
              <a:t>If however, a parent’s income is incorrect or they have financial resources that are not being taken into account in the Assessment then the Assessment may be inaccurate</a:t>
            </a:r>
          </a:p>
          <a:p>
            <a:r>
              <a:rPr lang="en-AU" dirty="0"/>
              <a:t>A parent may lodge COA under Reason 8A to have their own or the other parent’s income and financial resources investigated</a:t>
            </a:r>
          </a:p>
          <a:p>
            <a:r>
              <a:rPr lang="en-AU" dirty="0"/>
              <a:t>If a parent has changed jobs during an Assessment period they may wish to have their income investigated and changed to accurately reflect their new income – COA is a slower but safer option than estimating their income [wrongly estimating can lead to fines being imposed once an estimated income is “reconciled” with the new ATI for that parent]</a:t>
            </a:r>
          </a:p>
          <a:p>
            <a:r>
              <a:rPr lang="en-AU" dirty="0"/>
              <a:t>A parent can apply to have the other parent’s income and financial resources investigated if that parent believes the current Assessment does not reflect actual the income &amp; financial resources of the other parent</a:t>
            </a:r>
          </a:p>
          <a:p>
            <a:r>
              <a:rPr lang="en-AU" dirty="0" err="1"/>
              <a:t>Eg</a:t>
            </a:r>
            <a:r>
              <a:rPr lang="en-AU" dirty="0"/>
              <a:t> tradies’ incomes are often artificially low due to their legitimate tax deductions</a:t>
            </a:r>
          </a:p>
          <a:p>
            <a:pPr marL="0" indent="0">
              <a:buNone/>
            </a:pPr>
            <a:r>
              <a:rPr lang="en-AU" dirty="0"/>
              <a:t>NOTE: Fringe benefits &amp; HELP debts &amp; salary sacrificing &amp; salary packaging artificially inflates ATI’s used for Child Support Assessments</a:t>
            </a:r>
          </a:p>
        </p:txBody>
      </p:sp>
    </p:spTree>
    <p:extLst>
      <p:ext uri="{BB962C8B-B14F-4D97-AF65-F5344CB8AC3E}">
        <p14:creationId xmlns:p14="http://schemas.microsoft.com/office/powerpoint/2010/main" val="4221234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0D2E-43DB-41FF-A457-1AF129EF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Reason 8B – the most misunderstood reason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C61C9-A35D-067C-3DDB-54B095709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Reason 8B states:  The assessment does not correctly reflect one or both parent’s capacity to earn an income</a:t>
            </a:r>
          </a:p>
          <a:p>
            <a:r>
              <a:rPr lang="en-AU" dirty="0"/>
              <a:t>This reason is rarely successful</a:t>
            </a:r>
          </a:p>
          <a:p>
            <a:r>
              <a:rPr lang="en-AU" dirty="0"/>
              <a:t>There has to have been a change in work habit since the commencement of the child support case</a:t>
            </a:r>
          </a:p>
          <a:p>
            <a:r>
              <a:rPr lang="en-AU" dirty="0"/>
              <a:t>And this change in work cannot be due to that parent’s health, caring responsibilities or another reason unrelated to child support</a:t>
            </a:r>
          </a:p>
          <a:p>
            <a:r>
              <a:rPr lang="en-AU" dirty="0"/>
              <a:t>The applicant needs a “smoking gun” to be successful under this reason – the applicant needs to have some evidence that the change in work has been done deliberately to manipulate the Child Support Assessment</a:t>
            </a:r>
          </a:p>
          <a:p>
            <a:pPr marL="0" indent="0">
              <a:buNone/>
            </a:pPr>
            <a:r>
              <a:rPr lang="en-AU" dirty="0"/>
              <a:t>If in doubt send the client to UC PH 8202 5960</a:t>
            </a:r>
          </a:p>
        </p:txBody>
      </p:sp>
    </p:spTree>
    <p:extLst>
      <p:ext uri="{BB962C8B-B14F-4D97-AF65-F5344CB8AC3E}">
        <p14:creationId xmlns:p14="http://schemas.microsoft.com/office/powerpoint/2010/main" val="3509882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AD2D-04F6-544D-0E33-3DEC0D21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if client not happy with COA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B68F1-88F0-135F-31ED-F2423267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53788"/>
            <a:ext cx="10515600" cy="50470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If the client is not happy with the Notice of Decision [NOD] from the COA Application – they can object to this decision within 28 days of them receiving the NOD:</a:t>
            </a:r>
          </a:p>
          <a:p>
            <a:r>
              <a:rPr lang="en-AU" dirty="0"/>
              <a:t>28 days from the NOD lobbing into MyGov account; or</a:t>
            </a:r>
          </a:p>
          <a:p>
            <a:r>
              <a:rPr lang="en-AU" dirty="0"/>
              <a:t>28 days from the NOD being received in their mailbox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There is a form for an Objection but not necessary to use… just needs to be in writing</a:t>
            </a:r>
          </a:p>
          <a:p>
            <a:r>
              <a:rPr lang="en-AU" dirty="0"/>
              <a:t>Objections Officer will then look at the application again… de novo </a:t>
            </a:r>
          </a:p>
          <a:p>
            <a:r>
              <a:rPr lang="en-AU" dirty="0"/>
              <a:t>Other evidence can also be provided for the Objection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If client not happy with the Objection decision off to the AAT they go</a:t>
            </a:r>
          </a:p>
          <a:p>
            <a:r>
              <a:rPr lang="en-AU" dirty="0"/>
              <a:t>Appeal from AAT decision to FCFCOA on error of law ONLY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UC Law Centre is here to help PH 8202 5960</a:t>
            </a:r>
          </a:p>
        </p:txBody>
      </p:sp>
    </p:spTree>
    <p:extLst>
      <p:ext uri="{BB962C8B-B14F-4D97-AF65-F5344CB8AC3E}">
        <p14:creationId xmlns:p14="http://schemas.microsoft.com/office/powerpoint/2010/main" val="3523844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002E-758A-2B2C-451B-52C36A27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What if care % is wrong on the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D6AC-CD34-FA46-BFF0-7416211C7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is one of the only things that can be done over the telephone without the necessity to fill out a form </a:t>
            </a:r>
          </a:p>
          <a:p>
            <a:r>
              <a:rPr lang="en-AU" dirty="0"/>
              <a:t>Incorrect care percentages can often be worse than incomes being wrong on a Child Support Assessment </a:t>
            </a:r>
          </a:p>
          <a:p>
            <a:r>
              <a:rPr lang="en-AU" dirty="0"/>
              <a:t>Ring Services Australia – Child Support on 131 272 to notify of change of care ASAP and within 21 days of that care change if possible – as no backdating</a:t>
            </a:r>
          </a:p>
          <a:p>
            <a:r>
              <a:rPr lang="en-AU" dirty="0"/>
              <a:t>Services Australia – Child Support will confirm this care change with the other parent – if confirmed the Assessment will be changed</a:t>
            </a:r>
          </a:p>
          <a:p>
            <a:r>
              <a:rPr lang="en-AU" dirty="0"/>
              <a:t>If not confirmed… parents will be required to provide evidence supporting their care percentage and the Registrar will have to make a decision on care of the child/ren</a:t>
            </a:r>
          </a:p>
          <a:p>
            <a:pPr lvl="1"/>
            <a:r>
              <a:rPr lang="en-AU" dirty="0"/>
              <a:t>2 levels of administrative decisions withing SA-CS +</a:t>
            </a:r>
          </a:p>
          <a:p>
            <a:pPr lvl="1"/>
            <a:r>
              <a:rPr lang="en-AU" dirty="0"/>
              <a:t>2 levels of appeal at AAT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8565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A67E-A4C6-8244-D3B8-DEC04F81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What is a 106A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69FF1-FD96-4B3B-9D39-715B17DAA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89413"/>
            <a:ext cx="10515600" cy="4647850"/>
          </a:xfrm>
        </p:spPr>
        <p:txBody>
          <a:bodyPr/>
          <a:lstStyle/>
          <a:p>
            <a:endParaRPr lang="en-AU" dirty="0"/>
          </a:p>
          <a:p>
            <a:r>
              <a:rPr lang="en-AU" dirty="0"/>
              <a:t>Your client has received a refusal letter from Services Australia – Child Support and has been told to seek a 106A order from the court </a:t>
            </a:r>
          </a:p>
          <a:p>
            <a:r>
              <a:rPr lang="en-AU" dirty="0"/>
              <a:t>Normally the mum is trying to get dad signed up to pay child support for a child/ren</a:t>
            </a:r>
          </a:p>
          <a:p>
            <a:r>
              <a:rPr lang="en-AU" dirty="0"/>
              <a:t>This order is often accompanied by a s69VA FLA order [declaration of parentage]</a:t>
            </a:r>
          </a:p>
          <a:p>
            <a:pPr lvl="1"/>
            <a:r>
              <a:rPr lang="en-AU" dirty="0"/>
              <a:t>That John Doe is declared to be a parent of Jane Doe, born 18 August 2022.</a:t>
            </a:r>
          </a:p>
          <a:p>
            <a:r>
              <a:rPr lang="en-AU" dirty="0"/>
              <a:t>The 106A order is the order Services Australia – Child Support needs to commence the child support case – orders the Registrar to assess the dad for child support [start a case]</a:t>
            </a:r>
          </a:p>
          <a:p>
            <a:r>
              <a:rPr lang="en-AU" dirty="0"/>
              <a:t>56 day rule – Applicant meant to lodge in court within 56 days of date of refusal letter [in SA our CS Judges have been very amenable to extensions of time for this application noting the work done to try to resolve the matter prior to filing]</a:t>
            </a:r>
          </a:p>
          <a:p>
            <a:r>
              <a:rPr lang="en-AU" dirty="0"/>
              <a:t>There is more than one way to get a parent onto the CS Register – seek advice &amp;/or ongoing assistance &amp;/or representation from UC ASAP </a:t>
            </a:r>
            <a:r>
              <a:rPr lang="en-AU" b="1" dirty="0"/>
              <a:t>PH 8202 5960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34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title"/>
          </p:nvPr>
        </p:nvSpPr>
        <p:spPr>
          <a:xfrm>
            <a:off x="1254034" y="470262"/>
            <a:ext cx="100998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>
                <a:solidFill>
                  <a:srgbClr val="FFFFFF"/>
                </a:solidFill>
              </a:rPr>
              <a:t>ACKNOWLEDGEMENT OF COUNTRY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body" idx="2"/>
          </p:nvPr>
        </p:nvSpPr>
        <p:spPr>
          <a:xfrm>
            <a:off x="1200150" y="1460817"/>
            <a:ext cx="102858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solidFill>
                  <a:srgbClr val="17394D"/>
                </a:solidFill>
                <a:highlight>
                  <a:schemeClr val="lt1"/>
                </a:highlight>
              </a:rPr>
              <a:t>We would like to acknowledge that the land we meet on today is the traditional lands for the Kaurna people</a:t>
            </a:r>
            <a:endParaRPr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0275" y="3392550"/>
            <a:ext cx="1491400" cy="13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1175" y="3392550"/>
            <a:ext cx="1491400" cy="13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4463" y="3392550"/>
            <a:ext cx="1491400" cy="13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2413" y="3392550"/>
            <a:ext cx="1491400" cy="13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80375" y="3392550"/>
            <a:ext cx="1491400" cy="13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59444" y="5987250"/>
            <a:ext cx="985363" cy="75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384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BA3E-1600-0A64-1345-6E448A79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What is a 107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9E6A-4F68-6C17-BC8C-B92184B0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75657"/>
            <a:ext cx="10515600" cy="5456918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Your client is assessed to pay child support and does </a:t>
            </a:r>
            <a:r>
              <a:rPr lang="en-AU" u="sng" dirty="0"/>
              <a:t>not</a:t>
            </a:r>
            <a:r>
              <a:rPr lang="en-AU" dirty="0"/>
              <a:t> believe they are the parent of the child/ren</a:t>
            </a:r>
          </a:p>
          <a:p>
            <a:r>
              <a:rPr lang="en-AU" dirty="0"/>
              <a:t>Normally the dad is stating they are not the parent of the child/ren</a:t>
            </a:r>
          </a:p>
          <a:p>
            <a:r>
              <a:rPr lang="en-AU" dirty="0"/>
              <a:t>The 107 order removes the father from the child support register for that child/ren – the effect of this order on the CS Register is that it is as if the case for the child/ren never existed = raises an overpayment on the Register</a:t>
            </a:r>
          </a:p>
          <a:p>
            <a:r>
              <a:rPr lang="en-AU" dirty="0"/>
              <a:t>56 day rule – Applicant meant to lodge in court within 56 days of date of refusal letter [again in SA our CS Judges have been amenable to extensions of time for this application noting the work done to try to resolve the matter prior to filing – this will depend upon the facts]</a:t>
            </a:r>
          </a:p>
          <a:p>
            <a:r>
              <a:rPr lang="en-AU" dirty="0"/>
              <a:t>s107 states the court must as soon as practicable consider making a s143 order [in SA Judges been very happy to ignore a 143 order unless it is sought by Applicant !!]</a:t>
            </a:r>
          </a:p>
          <a:p>
            <a:r>
              <a:rPr lang="en-AU" dirty="0"/>
              <a:t>s143 order is an order that the recipient of child support must pay back the child support they have received since the start date of that case for that child/ren – Registrar will collect and return to successful applicant</a:t>
            </a:r>
          </a:p>
          <a:p>
            <a:pPr marL="0" indent="0">
              <a:buNone/>
            </a:pPr>
            <a:r>
              <a:rPr lang="en-AU" b="1" dirty="0"/>
              <a:t>NOTE:  not all children are equal on a CS Assessment – first child most heavily weighted – 4</a:t>
            </a:r>
            <a:r>
              <a:rPr lang="en-AU" b="1" baseline="30000" dirty="0"/>
              <a:t>th</a:t>
            </a:r>
            <a:r>
              <a:rPr lang="en-AU" b="1" dirty="0"/>
              <a:t> &amp; subsequent children = $0</a:t>
            </a:r>
          </a:p>
          <a:p>
            <a:pPr marL="0" indent="0">
              <a:buNone/>
            </a:pPr>
            <a:r>
              <a:rPr lang="en-AU" b="1" dirty="0"/>
              <a:t>Cannot run a 107 if the parent was put on the Register by way of 106A order [have to appeal 106A]</a:t>
            </a:r>
          </a:p>
          <a:p>
            <a:pPr>
              <a:lnSpc>
                <a:spcPct val="120000"/>
              </a:lnSpc>
            </a:pPr>
            <a:r>
              <a:rPr lang="en-AU" dirty="0"/>
              <a:t>There is more than one way to navigate a 107 [s151 application] –  these are </a:t>
            </a:r>
            <a:r>
              <a:rPr lang="en-AU" u="sng" dirty="0"/>
              <a:t>very</a:t>
            </a:r>
            <a:r>
              <a:rPr lang="en-AU" dirty="0"/>
              <a:t> tricky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b="1" dirty="0"/>
              <a:t>    Ring 8202 5960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8364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D859-3280-8986-0D18-A5267C5C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BCSA – does your client really want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5DF1-9EF7-0EE5-D130-AAD3EE328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UC Law Centre Team will advise on pros and cons of BCSA – but will not sign Certificates… Why?</a:t>
            </a:r>
          </a:p>
          <a:p>
            <a:pPr lvl="1"/>
            <a:r>
              <a:rPr lang="en-AU" dirty="0"/>
              <a:t>Because I am looking at a BCSA with a view to failing it… </a:t>
            </a:r>
          </a:p>
          <a:p>
            <a:pPr lvl="1"/>
            <a:r>
              <a:rPr lang="en-AU" dirty="0"/>
              <a:t>I have significant reservations regarding their ability to do what parents intended &amp; flexibility that a CS Assessment provides…</a:t>
            </a:r>
          </a:p>
          <a:p>
            <a:r>
              <a:rPr lang="en-AU" dirty="0"/>
              <a:t>Binding Child Support Agreements are expensive &amp; arguably easy to get into – but very difficult to get out of…</a:t>
            </a:r>
          </a:p>
          <a:p>
            <a:r>
              <a:rPr lang="en-AU" dirty="0"/>
              <a:t>There does not need to be a case registered with Services Australia – Child Support to lodge the BCSA </a:t>
            </a:r>
          </a:p>
          <a:p>
            <a:r>
              <a:rPr lang="en-AU" dirty="0"/>
              <a:t>BCSA is a “registrable maintenance liability”…this means the BCSA if compliant with the legislation such that is it accepted as a BCSA –  can be lodged with Services Australia – Child Support – what does this mean??</a:t>
            </a:r>
          </a:p>
          <a:p>
            <a:pPr lvl="1"/>
            <a:r>
              <a:rPr lang="en-AU" dirty="0"/>
              <a:t>Will Services Australia – Child Support enforce the Agreement?</a:t>
            </a:r>
          </a:p>
          <a:p>
            <a:r>
              <a:rPr lang="en-AU" dirty="0"/>
              <a:t>Let’s look at some scenarios…. Next slides</a:t>
            </a:r>
          </a:p>
        </p:txBody>
      </p:sp>
    </p:spTree>
    <p:extLst>
      <p:ext uri="{BB962C8B-B14F-4D97-AF65-F5344CB8AC3E}">
        <p14:creationId xmlns:p14="http://schemas.microsoft.com/office/powerpoint/2010/main" val="1455306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AF1A-17B1-34F7-F068-CD6C61DF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4116-C638-90B8-7072-64D78F10E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16280"/>
            <a:ext cx="10515600" cy="5427023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A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Agreement is and is intended by the parties to constitute a Binding Child Support Agreement pursuant to section 80C of the Act insofar as it relates to the children referred to in paragraph E of the Recitals.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Binding Child Support Agreement complies with Section 82, Section 83 and Section 84 of the Act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 husband shall pay child support to the wife for and on behalf of the children as follows: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way of periodic amounts: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sum assessed from time to time, by the Child Support Agency, pursuant to the </a:t>
            </a:r>
            <a:r>
              <a:rPr lang="en-AU" sz="1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Support (Assessment) Act</a:t>
            </a: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way of non-periodic amounts: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paying 50% of the following;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lessons;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specialists’ fees;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medication expenses;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Orthodontic costs;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Ambulance membership fees;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fees for Marryatville High School;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 costs;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 tuition fees per term;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photos;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$1000 annually towards bus pass/Metro card;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children’s mobile telephone expenses.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event the wife is required to pay in the first instance for which the husband is responsible pursuant to paragraph 3 herein, the husband </a:t>
            </a:r>
          </a:p>
          <a:p>
            <a:pPr marL="0" lvl="0" indent="0">
              <a:buNone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reimburse the wife within 14 days of the expense incurred by the wife, upon provision of the appropriate tax invoice, receipt or record of payment.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0164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D4A5-C153-F65B-9AB4-0C710F35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ED0E-A37F-3FAA-3C72-16974432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51906"/>
            <a:ext cx="10515600" cy="534389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Agreement is and is intended by the parties to constitute a Binding Child Support Agreement pursuant to section 80C of the Act insofar as it relates to the children referred to in paragraph E of the Recitals.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Binding Child Support Agreement complies with Section 82, Section 83 and Section 84 of the Act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 husband shall pay to the wife, in lieu of the sum assessed from time to time, by the Child Support Agency, pursuant to the </a:t>
            </a:r>
            <a:r>
              <a:rPr lang="en-AU" sz="1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Support (Assessment) Act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way of periodic amounts: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$0.00.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way of non-periodic amounts: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payment of 100% of the following;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school fees;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additional costs associated with the children’s private education, including but not limited to: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 costs;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 and extracurricular costs;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 tuition fees per term;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levy;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 fees;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photos;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other costs/fees/charges levied by the school from time to time.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health premiums;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specialists’ fees/gap payments;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medication expenses;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Orthodontic costs/gap payments;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Ambulance membership fees;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Children’s extracurricular and sporting activities including but not limited to: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fees;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Weekly playing/participation fees;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Uniform and costume costs;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lvl="4" indent="-22860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non-periodic amounts levied by the children’s extracurricular activities from time to time.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children’s mobile telephone expenses.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event the wife is required to pay in the first instance for which the husband is responsible pursuant to paragraph 3 herein, the husband shall reimburse the wife within 14 days of the expense incurred by the wife, upon provision of the appropriate tax invoice, receipt or record of payment.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1757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AD26-4FBC-7B16-2ECF-81ECF19D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Scenario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355F3-5546-F436-B2C7-3386456FF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68779"/>
            <a:ext cx="10515600" cy="5415148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endParaRPr lang="en-A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Agreement is and is intended by the parties to constitute a Binding Child Support Agreement pursuant to section 80C of the Act insofar as it relates to the children referred to in paragraph E of the Recitals.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Binding Child Support Agreement complies with Section 82, Section 83 and Section 84 of the Act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 husband shall pay child support to the wife for and on behalf of the children as follows: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way of periodic amounts: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sum of $300 per week per child till each child reaches their 18</a:t>
            </a:r>
            <a:r>
              <a:rPr lang="en-AU" sz="1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birthday.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way of non-periodic amounts: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roman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payment of 100% of the following;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health premiums;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specialists’ fees/gap costs;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medication expenses;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Orthodontic costs;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Ambulance membership fees;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school fees and all associated costs, including but not limited to uniform costs, music tuition costs, building levy etc.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$1000 annually towards bus pass/Metro card;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children’s mobile telephone expenses.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event the wife is required to pay in the first instance for which the husband is responsible pursuant to paragraph 3 herein, the husband shall reimburse the wife within 14 days of the expense incurred by the wife, upon provision of the appropriate tax invoice, receipt or record of payment.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1800" dirty="0"/>
              <a:t>Let’s look at this one from the payer’s/husband’s perspective: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The mother had 100% care when this was signed; now she has 35% care;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The payer loses his job and/or ends up on Centrelink benefit as his sole source of income</a:t>
            </a:r>
          </a:p>
        </p:txBody>
      </p:sp>
    </p:spTree>
    <p:extLst>
      <p:ext uri="{BB962C8B-B14F-4D97-AF65-F5344CB8AC3E}">
        <p14:creationId xmlns:p14="http://schemas.microsoft.com/office/powerpoint/2010/main" val="412920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1717-30CB-F3E3-4F8D-0CFF514E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Thanks for your time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77BA0-BE83-30FB-9106-D013921C3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87532"/>
            <a:ext cx="10515600" cy="48497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Just remember:</a:t>
            </a:r>
          </a:p>
          <a:p>
            <a:r>
              <a:rPr lang="en-AU" dirty="0"/>
              <a:t>Any family law enquiry that comes to you where there are children potentially has a child support issue</a:t>
            </a:r>
          </a:p>
          <a:p>
            <a:r>
              <a:rPr lang="en-AU" dirty="0"/>
              <a:t>UC Family Law &amp; Child Support Team are very happy to assist your clients with child support issues – clients just need to ring UC Law Centre </a:t>
            </a:r>
            <a:r>
              <a:rPr lang="en-AU" b="1" dirty="0">
                <a:solidFill>
                  <a:srgbClr val="FF0000"/>
                </a:solidFill>
              </a:rPr>
              <a:t>(08) 8202 5960 </a:t>
            </a:r>
            <a:r>
              <a:rPr lang="en-AU" dirty="0"/>
              <a:t>to organise an initial telephone appointment</a:t>
            </a:r>
          </a:p>
          <a:p>
            <a:r>
              <a:rPr lang="en-AU" dirty="0"/>
              <a:t>I am very happy to take calls from colleagues – this stuff is tricky and technically difficult and precise 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NOTE:  it is possible for clients to get an adverse decision – specialist advice is required</a:t>
            </a:r>
          </a:p>
          <a:p>
            <a:pPr marL="0" indent="0">
              <a:buNone/>
            </a:pPr>
            <a:r>
              <a:rPr lang="en-AU" dirty="0"/>
              <a:t>The Family Law &amp; Child Support Team at UC Law Centre offer assistance and </a:t>
            </a:r>
          </a:p>
          <a:p>
            <a:pPr marL="0" indent="0">
              <a:buNone/>
            </a:pPr>
            <a:r>
              <a:rPr lang="en-AU" dirty="0"/>
              <a:t>representation for all family law and child support issues.</a:t>
            </a:r>
          </a:p>
          <a:p>
            <a:pPr marL="0" indent="0">
              <a:buNone/>
            </a:pP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56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68" y="1080215"/>
            <a:ext cx="4068571" cy="4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0" lvl="8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4DAA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Family Law &amp; Child Support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08100"/>
            <a:ext cx="10515600" cy="47291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</a:p>
          <a:p>
            <a:pPr marL="3657600" lvl="8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Franklin Street, Adelaide SA 5000</a:t>
            </a:r>
          </a:p>
          <a:p>
            <a:pPr marL="3657600" lvl="8" indent="0">
              <a:buNone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Call:			 (08) 8202 5960</a:t>
            </a:r>
          </a:p>
          <a:p>
            <a:pPr marL="3657600" lvl="8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callers: 1300 886 220</a:t>
            </a:r>
          </a:p>
          <a:p>
            <a:pPr marL="3657600" lvl="8" indent="0">
              <a:buNone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lawcentre@unitingcommunities.org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/>
              <a:t>				</a:t>
            </a:r>
            <a:br>
              <a:rPr lang="en-US" sz="2800" dirty="0"/>
            </a:br>
            <a:r>
              <a:rPr lang="en-US" sz="2800" dirty="0"/>
              <a:t>				</a:t>
            </a:r>
            <a:r>
              <a:rPr lang="en-US" sz="2800" b="1" dirty="0">
                <a:solidFill>
                  <a:srgbClr val="002060"/>
                </a:solidFill>
              </a:rPr>
              <a:t>Online </a:t>
            </a:r>
            <a:r>
              <a:rPr lang="en-US" sz="2800" dirty="0">
                <a:solidFill>
                  <a:srgbClr val="002060"/>
                </a:solidFill>
                <a:hlinkClick r:id="rId5"/>
              </a:rPr>
              <a:t>www.unitingcommunities.org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AU" sz="2800" dirty="0">
              <a:solidFill>
                <a:srgbClr val="002060"/>
              </a:solidFill>
            </a:endParaRPr>
          </a:p>
        </p:txBody>
      </p:sp>
      <p:sp>
        <p:nvSpPr>
          <p:cNvPr id="4" name="AutoShape 2" descr="Image result for free images for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4" descr="Image result for free images for ques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6" descr="Image result for free images for questions"/>
          <p:cNvSpPr>
            <a:spLocks noChangeAspect="1" noChangeArrowheads="1"/>
          </p:cNvSpPr>
          <p:nvPr/>
        </p:nvSpPr>
        <p:spPr bwMode="auto">
          <a:xfrm>
            <a:off x="460375" y="160337"/>
            <a:ext cx="1641141" cy="16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300" y="3185933"/>
            <a:ext cx="1033097" cy="707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121" y="4053281"/>
            <a:ext cx="1060789" cy="822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8488" y="1805181"/>
            <a:ext cx="1318459" cy="1005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301" y="5164241"/>
            <a:ext cx="905646" cy="7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8BA0-62BD-6000-0730-86474401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01026-085F-E67B-3799-C29EA8E2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The FCFCOA website offers a plethora of information and fact sheets for clients navigating the family law system:  </a:t>
            </a:r>
            <a:r>
              <a:rPr lang="en-AU" dirty="0">
                <a:hlinkClick r:id="rId2"/>
              </a:rPr>
              <a:t>https://www.fcfcoa.gov.au/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The Guide [Guides to Social Policy Law Child Support Guide] is published and maintained by the Australian Government offers information regarding the Australian child support scheme:  </a:t>
            </a:r>
            <a:r>
              <a:rPr lang="en-AU" dirty="0">
                <a:hlinkClick r:id="rId3"/>
              </a:rPr>
              <a:t>https://guides.dss.gov.au/child-support-guide</a:t>
            </a:r>
            <a:r>
              <a:rPr lang="en-AU" dirty="0"/>
              <a:t> </a:t>
            </a:r>
          </a:p>
          <a:p>
            <a:r>
              <a:rPr lang="en-AU" dirty="0"/>
              <a:t>TW &amp; UC Team = 8202 5960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9362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FDA7-7262-1612-60AD-0F455698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Questions</a:t>
            </a:r>
            <a:endParaRPr lang="en-AU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D8BCB99-AE54-ADEB-96AE-DC15E063D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8561" y="2607981"/>
            <a:ext cx="2949677" cy="2507226"/>
          </a:xfrm>
        </p:spPr>
      </p:pic>
    </p:spTree>
    <p:extLst>
      <p:ext uri="{BB962C8B-B14F-4D97-AF65-F5344CB8AC3E}">
        <p14:creationId xmlns:p14="http://schemas.microsoft.com/office/powerpoint/2010/main" val="215323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1254034" y="470262"/>
            <a:ext cx="100998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>
                <a:solidFill>
                  <a:srgbClr val="FFFFFF"/>
                </a:solidFill>
              </a:rPr>
              <a:t>ACKNOWLEDGEMENT OF COUNTRY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2"/>
          </p:nvPr>
        </p:nvSpPr>
        <p:spPr>
          <a:xfrm>
            <a:off x="1200150" y="1592263"/>
            <a:ext cx="102858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solidFill>
                  <a:srgbClr val="17394D"/>
                </a:solidFill>
                <a:highlight>
                  <a:schemeClr val="lt1"/>
                </a:highlight>
              </a:rPr>
              <a:t>and that we respect their spiritual relationship with their Country.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7394D"/>
              </a:solidFill>
              <a:highlight>
                <a:schemeClr val="lt1"/>
              </a:highlight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7388" y="3420525"/>
            <a:ext cx="14568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863" y="3404325"/>
            <a:ext cx="14568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4337" y="3404325"/>
            <a:ext cx="1456800" cy="13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47813" y="3404325"/>
            <a:ext cx="1456800" cy="13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59444" y="5987250"/>
            <a:ext cx="985363" cy="75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52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6"/>
          <p:cNvSpPr txBox="1">
            <a:spLocks noGrp="1"/>
          </p:cNvSpPr>
          <p:nvPr>
            <p:ph type="title"/>
          </p:nvPr>
        </p:nvSpPr>
        <p:spPr>
          <a:xfrm>
            <a:off x="1254034" y="470262"/>
            <a:ext cx="100998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>
                <a:solidFill>
                  <a:srgbClr val="FFFFFF"/>
                </a:solidFill>
              </a:rPr>
              <a:t>ACKNOWLEDGEMENT OF COUNTRY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86"/>
          <p:cNvSpPr txBox="1">
            <a:spLocks noGrp="1"/>
          </p:cNvSpPr>
          <p:nvPr>
            <p:ph type="body" idx="2"/>
          </p:nvPr>
        </p:nvSpPr>
        <p:spPr>
          <a:xfrm>
            <a:off x="1254034" y="1592263"/>
            <a:ext cx="102321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solidFill>
                  <a:srgbClr val="333333"/>
                </a:solidFill>
              </a:rPr>
              <a:t>We also acknowledge the Kaurna people as the traditional custodians of the Adelaide region </a:t>
            </a:r>
            <a:endParaRPr/>
          </a:p>
        </p:txBody>
      </p:sp>
      <p:pic>
        <p:nvPicPr>
          <p:cNvPr id="79" name="Google Shape;79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1877" y="3392500"/>
            <a:ext cx="15309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7627" y="3392500"/>
            <a:ext cx="15309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9027" y="3392500"/>
            <a:ext cx="15309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80427" y="3392500"/>
            <a:ext cx="15309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1828" y="3392500"/>
            <a:ext cx="15309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59444" y="5987250"/>
            <a:ext cx="985363" cy="75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67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1254034" y="470262"/>
            <a:ext cx="100998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>
                <a:solidFill>
                  <a:srgbClr val="FFFFFF"/>
                </a:solidFill>
              </a:rPr>
              <a:t>ACKNOWLEDGEMENT OF COUNTRY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2"/>
          </p:nvPr>
        </p:nvSpPr>
        <p:spPr>
          <a:xfrm>
            <a:off x="1200150" y="1363663"/>
            <a:ext cx="102858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solidFill>
                  <a:srgbClr val="333333"/>
                </a:solidFill>
              </a:rPr>
              <a:t>and that their cultural and heritage beliefs are still as important to the living Kaurna people today.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17394D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17394D"/>
              </a:solidFill>
              <a:highlight>
                <a:schemeClr val="lt1"/>
              </a:highlight>
            </a:endParaRPr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9638" y="3306700"/>
            <a:ext cx="15309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0238" y="3306700"/>
            <a:ext cx="15309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0838" y="3306700"/>
            <a:ext cx="15309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1438" y="3306700"/>
            <a:ext cx="15309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4766" y="5991781"/>
            <a:ext cx="985363" cy="6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59444" y="5987250"/>
            <a:ext cx="985363" cy="75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08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5BA4-7854-72F7-EB80-FC76660A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10515600" cy="820738"/>
          </a:xfrm>
        </p:spPr>
        <p:txBody>
          <a:bodyPr>
            <a:normAutofit/>
          </a:bodyPr>
          <a:lstStyle/>
          <a:p>
            <a:r>
              <a:rPr lang="en-AU" sz="3600" dirty="0"/>
              <a:t>What the UC Family &amp; Child Support Team can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A080A-378C-03D9-B36E-164DEAB9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736270"/>
            <a:ext cx="10515600" cy="573578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AU" sz="1600" b="1" dirty="0"/>
              <a:t>We offer all services in family law from general advice, representation and assistance in all areas of family law including but not limited </a:t>
            </a:r>
            <a:r>
              <a:rPr lang="en-AU" sz="1600" b="1" dirty="0">
                <a:solidFill>
                  <a:srgbClr val="FF0000"/>
                </a:solidFill>
              </a:rPr>
              <a:t>to divorce, parenting matters &amp; property settlements </a:t>
            </a:r>
            <a:r>
              <a:rPr lang="en-AU" sz="1600" b="1" dirty="0"/>
              <a:t>[</a:t>
            </a:r>
            <a:r>
              <a:rPr lang="en-AU" sz="1600" b="1" dirty="0">
                <a:solidFill>
                  <a:srgbClr val="FF0000"/>
                </a:solidFill>
              </a:rPr>
              <a:t>Ph:  (08) 8202 5960</a:t>
            </a:r>
            <a:r>
              <a:rPr lang="en-AU" sz="1600" b="1" dirty="0"/>
              <a:t>].</a:t>
            </a:r>
            <a:endParaRPr lang="en-AU" sz="1600" b="1" dirty="0">
              <a:solidFill>
                <a:srgbClr val="FF0000"/>
              </a:solidFill>
            </a:endParaRPr>
          </a:p>
          <a:p>
            <a:r>
              <a:rPr lang="en-AU" sz="1600" b="1" dirty="0"/>
              <a:t>Child Support phone advice service = not means tested, for any and all </a:t>
            </a:r>
            <a:r>
              <a:rPr lang="en-AU" sz="1600" dirty="0"/>
              <a:t>[</a:t>
            </a:r>
            <a:r>
              <a:rPr lang="en-AU" sz="1600" b="1" dirty="0">
                <a:solidFill>
                  <a:srgbClr val="FF0000"/>
                </a:solidFill>
              </a:rPr>
              <a:t>Ph:  (08) 8202 5960</a:t>
            </a:r>
            <a:r>
              <a:rPr lang="en-AU" sz="1600" dirty="0"/>
              <a:t>]</a:t>
            </a:r>
          </a:p>
          <a:p>
            <a:pPr lvl="1"/>
            <a:r>
              <a:rPr lang="en-AU" sz="1600" dirty="0"/>
              <a:t>Link to Centrelink &amp; FTBA = Centrelink Exemptions – Centrelink Social Workers</a:t>
            </a:r>
          </a:p>
          <a:p>
            <a:pPr lvl="1"/>
            <a:r>
              <a:rPr lang="en-AU" sz="1600" dirty="0"/>
              <a:t>Paternity matters:  s106A applications</a:t>
            </a:r>
          </a:p>
          <a:p>
            <a:pPr marL="1828800" lvl="4" indent="0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         s107 &amp; s143 applications</a:t>
            </a:r>
          </a:p>
          <a:p>
            <a:pPr lvl="1"/>
            <a:r>
              <a:rPr lang="en-AU" sz="1600" dirty="0"/>
              <a:t>DNA testing</a:t>
            </a:r>
          </a:p>
          <a:p>
            <a:pPr lvl="1"/>
            <a:r>
              <a:rPr lang="en-AU" sz="1600" dirty="0"/>
              <a:t>COA applications = 10 reasons</a:t>
            </a:r>
          </a:p>
          <a:p>
            <a:pPr lvl="1"/>
            <a:r>
              <a:rPr lang="en-AU" sz="1600" dirty="0"/>
              <a:t>Departure applications = 10 reasons + child support debt + +18 month applications</a:t>
            </a:r>
          </a:p>
          <a:p>
            <a:pPr lvl="1"/>
            <a:r>
              <a:rPr lang="en-AU" sz="1600" dirty="0"/>
              <a:t>AAT child support proceedings</a:t>
            </a:r>
          </a:p>
          <a:p>
            <a:pPr lvl="1"/>
            <a:r>
              <a:rPr lang="en-AU" sz="1600" dirty="0"/>
              <a:t>Child Support appeals to FCFCOA </a:t>
            </a:r>
          </a:p>
          <a:p>
            <a:pPr lvl="1"/>
            <a:r>
              <a:rPr lang="en-AU" sz="1600" dirty="0"/>
              <a:t>BCSA advice</a:t>
            </a:r>
          </a:p>
          <a:p>
            <a:pPr lvl="1"/>
            <a:r>
              <a:rPr lang="en-AU" sz="1600" dirty="0"/>
              <a:t>Limited Child Support Agreements advice</a:t>
            </a:r>
          </a:p>
          <a:p>
            <a:pPr lvl="1"/>
            <a:r>
              <a:rPr lang="en-AU" sz="1600" dirty="0"/>
              <a:t>ACM applications</a:t>
            </a:r>
          </a:p>
          <a:p>
            <a:pPr lvl="1"/>
            <a:r>
              <a:rPr lang="en-AU" sz="1600" dirty="0"/>
              <a:t>Spousal maintenance applications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45277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B9A7-A92B-7D61-4858-80316F8A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TODAY’S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69EB3-C708-FE54-EA1D-3EBF87455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5400" b="1" dirty="0"/>
              <a:t>CHILD SUPPORT</a:t>
            </a:r>
          </a:p>
        </p:txBody>
      </p:sp>
    </p:spTree>
    <p:extLst>
      <p:ext uri="{BB962C8B-B14F-4D97-AF65-F5344CB8AC3E}">
        <p14:creationId xmlns:p14="http://schemas.microsoft.com/office/powerpoint/2010/main" val="298343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68" y="0"/>
            <a:ext cx="4068571" cy="54247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0" i="0" u="none" strike="noStrike" baseline="0" dirty="0">
                <a:solidFill>
                  <a:srgbClr val="1F497D"/>
                </a:solidFill>
                <a:latin typeface="Calibri" panose="020F0502020204030204" pitchFamily="34" charset="0"/>
              </a:rPr>
              <a:t>What is Child Support?</a:t>
            </a:r>
            <a:endParaRPr lang="en-AU" sz="54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08100"/>
            <a:ext cx="10515600" cy="47291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  <a:p>
            <a:pPr marL="0" indent="0" algn="l">
              <a:buNone/>
            </a:pPr>
            <a:r>
              <a:rPr lang="en-AU" sz="3200" b="0" i="0" u="none" strike="noStrike" baseline="0" dirty="0">
                <a:solidFill>
                  <a:srgbClr val="3B6E90"/>
                </a:solidFill>
                <a:latin typeface="Calibri" panose="020F0502020204030204" pitchFamily="34" charset="0"/>
              </a:rPr>
              <a:t>Child Support refers to the provision of financial</a:t>
            </a:r>
          </a:p>
          <a:p>
            <a:pPr marL="0" indent="0" algn="l">
              <a:buNone/>
            </a:pPr>
            <a:r>
              <a:rPr lang="en-AU" sz="3200" b="0" i="0" u="none" strike="noStrike" baseline="0" dirty="0">
                <a:solidFill>
                  <a:srgbClr val="3B6E90"/>
                </a:solidFill>
                <a:latin typeface="Calibri" panose="020F0502020204030204" pitchFamily="34" charset="0"/>
              </a:rPr>
              <a:t>support for children by parents who are no longer together.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93551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A98C45AEC2FB44AC6763830033856B" ma:contentTypeVersion="2" ma:contentTypeDescription="Create a new document." ma:contentTypeScope="" ma:versionID="45c6dd6e9e9ae96622847fc1260c8f4c">
  <xsd:schema xmlns:xsd="http://www.w3.org/2001/XMLSchema" xmlns:xs="http://www.w3.org/2001/XMLSchema" xmlns:p="http://schemas.microsoft.com/office/2006/metadata/properties" xmlns:ns3="1665283d-10d3-486e-82aa-6bb317f6954a" targetNamespace="http://schemas.microsoft.com/office/2006/metadata/properties" ma:root="true" ma:fieldsID="7d923e0fd5ee696c0d801d1ad1e6f3a4" ns3:_="">
    <xsd:import namespace="1665283d-10d3-486e-82aa-6bb317f695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5283d-10d3-486e-82aa-6bb317f69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BCC4D9-FA07-40AF-885A-445EE1C4E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5283d-10d3-486e-82aa-6bb317f69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857F9C-DBE1-47F8-9929-08C8BFA0E1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E9743E-0AC2-4127-B9CF-86E4CFD8639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1665283d-10d3-486e-82aa-6bb317f6954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23919</TotalTime>
  <Words>4468</Words>
  <Application>Microsoft Office PowerPoint</Application>
  <PresentationFormat>Widescreen</PresentationFormat>
  <Paragraphs>350</Paragraphs>
  <Slides>38</Slides>
  <Notes>8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Helvetica</vt:lpstr>
      <vt:lpstr>Open Sans</vt:lpstr>
      <vt:lpstr>Wingdings</vt:lpstr>
      <vt:lpstr>Office Theme</vt:lpstr>
      <vt:lpstr> Family Law &amp; Child Support</vt:lpstr>
      <vt:lpstr>Acknowledgement of Country</vt:lpstr>
      <vt:lpstr>ACKNOWLEDGEMENT OF COUNTRY </vt:lpstr>
      <vt:lpstr>ACKNOWLEDGEMENT OF COUNTRY </vt:lpstr>
      <vt:lpstr>ACKNOWLEDGEMENT OF COUNTRY </vt:lpstr>
      <vt:lpstr>ACKNOWLEDGEMENT OF COUNTRY </vt:lpstr>
      <vt:lpstr>What the UC Family &amp; Child Support Team can do:</vt:lpstr>
      <vt:lpstr>TODAY’S FOCUS</vt:lpstr>
      <vt:lpstr>What is Child Support?</vt:lpstr>
      <vt:lpstr>Major Events</vt:lpstr>
      <vt:lpstr>Should your client apply for child support??</vt:lpstr>
      <vt:lpstr>When not to register a child support case [perhaps??]</vt:lpstr>
      <vt:lpstr>How to apply for a Child Support Assessment</vt:lpstr>
      <vt:lpstr>What if your client’s Application is refused</vt:lpstr>
      <vt:lpstr>Can non-parents apply for a child support case?</vt:lpstr>
      <vt:lpstr>Info used to create a Child Support Assessment</vt:lpstr>
      <vt:lpstr>A NOTE ON ATI</vt:lpstr>
      <vt:lpstr>A NOTE ON CARE &amp; CHILD SUPPORT ASSESSMENTS</vt:lpstr>
      <vt:lpstr>How to read a Child Support Assessment</vt:lpstr>
      <vt:lpstr>PowerPoint Presentation</vt:lpstr>
      <vt:lpstr>Departure Applications</vt:lpstr>
      <vt:lpstr>Departure Applications * Change of Assessment Applications 18 months or under or for future periods</vt:lpstr>
      <vt:lpstr>Reason 2 – Medical and dental expenses</vt:lpstr>
      <vt:lpstr>Reason 3 – Private school fees</vt:lpstr>
      <vt:lpstr>Reason 8A – Parent’s income &amp; financial resources </vt:lpstr>
      <vt:lpstr>Reason 8B – the most misunderstood reason</vt:lpstr>
      <vt:lpstr>What if client not happy with COA Decision</vt:lpstr>
      <vt:lpstr>What if care % is wrong on the Assessment</vt:lpstr>
      <vt:lpstr>What is a 106A Application</vt:lpstr>
      <vt:lpstr>What is a 107 application</vt:lpstr>
      <vt:lpstr>BCSA – does your client really want one</vt:lpstr>
      <vt:lpstr>Scenario 1</vt:lpstr>
      <vt:lpstr>Scenario 2</vt:lpstr>
      <vt:lpstr>Scenario 3</vt:lpstr>
      <vt:lpstr>Thanks for your time today</vt:lpstr>
      <vt:lpstr>Family Law &amp; Child Support Service</vt:lpstr>
      <vt:lpstr>Useful resources</vt:lpstr>
      <vt:lpstr>Questions</vt:lpstr>
    </vt:vector>
  </TitlesOfParts>
  <Company>Uniting Communities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Batchelor</dc:creator>
  <cp:lastModifiedBy>Tanya Wundke</cp:lastModifiedBy>
  <cp:revision>191</cp:revision>
  <cp:lastPrinted>2023-08-15T02:43:04Z</cp:lastPrinted>
  <dcterms:created xsi:type="dcterms:W3CDTF">2016-08-08T01:55:39Z</dcterms:created>
  <dcterms:modified xsi:type="dcterms:W3CDTF">2023-08-15T07:00:56Z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0x0101005BA98C45AEC2FB44AC6763830033856B</vt:lpwstr>
  </property>
</Properties>
</file>